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handoutMasterIdLst>
    <p:handoutMasterId r:id="rId24"/>
  </p:handoutMasterIdLst>
  <p:sldIdLst>
    <p:sldId id="256" r:id="rId2"/>
    <p:sldId id="278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79" r:id="rId12"/>
    <p:sldId id="265" r:id="rId13"/>
    <p:sldId id="266" r:id="rId14"/>
    <p:sldId id="268" r:id="rId15"/>
    <p:sldId id="280" r:id="rId16"/>
    <p:sldId id="281" r:id="rId17"/>
    <p:sldId id="282" r:id="rId18"/>
    <p:sldId id="269" r:id="rId19"/>
    <p:sldId id="272" r:id="rId20"/>
    <p:sldId id="283" r:id="rId21"/>
    <p:sldId id="284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D6"/>
    <a:srgbClr val="FF8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86B423-05E0-48A5-A3E1-B652989B35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588B36-21C4-41D3-947E-D348EAE740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4BA2F-29D4-44D7-8526-E8AC9F54BE07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B428F-709E-430D-BA6D-03975F196C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CBFB1A-E068-4C7F-BC23-F71F50ECF6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7364F-6732-4C54-8838-F2602BB8E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D92DEB5-85D4-4C73-803E-73AA0B9BF45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84E1AAD-21D1-40D7-A279-F16F7086018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52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DEB5-85D4-4C73-803E-73AA0B9BF45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1AAD-21D1-40D7-A279-F16F70860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31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DEB5-85D4-4C73-803E-73AA0B9BF45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1AAD-21D1-40D7-A279-F16F70860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88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DEB5-85D4-4C73-803E-73AA0B9BF45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1AAD-21D1-40D7-A279-F16F7086018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76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DEB5-85D4-4C73-803E-73AA0B9BF45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1AAD-21D1-40D7-A279-F16F7086018D}" type="slidenum">
              <a:rPr lang="en-US" smtClean="0"/>
              <a:t>‹#›</a:t>
            </a:fld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12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DEB5-85D4-4C73-803E-73AA0B9BF45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1AAD-21D1-40D7-A279-F16F70860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28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DEB5-85D4-4C73-803E-73AA0B9BF45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1AAD-21D1-40D7-A279-F16F7086018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662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DEB5-85D4-4C73-803E-73AA0B9BF45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1AAD-21D1-40D7-A279-F16F7086018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84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DEB5-85D4-4C73-803E-73AA0B9BF45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1AAD-21D1-40D7-A279-F16F7086018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41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DEB5-85D4-4C73-803E-73AA0B9BF45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1AAD-21D1-40D7-A279-F16F7086018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7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D92DEB5-85D4-4C73-803E-73AA0B9BF45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84E1AAD-21D1-40D7-A279-F16F70860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7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800"/>
              </a:spcAft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spcBef>
                <a:spcPts val="0"/>
              </a:spcBef>
              <a:spcAft>
                <a:spcPts val="1800"/>
              </a:spcAft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spcBef>
                <a:spcPts val="0"/>
              </a:spcBef>
              <a:spcAft>
                <a:spcPts val="1800"/>
              </a:spcAft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spcBef>
                <a:spcPts val="0"/>
              </a:spcBef>
              <a:spcAft>
                <a:spcPts val="1800"/>
              </a:spcAft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spcBef>
                <a:spcPts val="0"/>
              </a:spcBef>
              <a:spcAft>
                <a:spcPts val="1800"/>
              </a:spcAft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DEB5-85D4-4C73-803E-73AA0B9BF45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1AAD-21D1-40D7-A279-F16F7086018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55BEAF-5D9A-483E-921D-ED4F0D665C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742" y="4876152"/>
            <a:ext cx="1329911" cy="132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7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DEB5-85D4-4C73-803E-73AA0B9BF45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1AAD-21D1-40D7-A279-F16F7086018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713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DEB5-85D4-4C73-803E-73AA0B9BF45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1AAD-21D1-40D7-A279-F16F70860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4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DEB5-85D4-4C73-803E-73AA0B9BF45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1AAD-21D1-40D7-A279-F16F7086018D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32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DEB5-85D4-4C73-803E-73AA0B9BF45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1AAD-21D1-40D7-A279-F16F7086018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638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DEB5-85D4-4C73-803E-73AA0B9BF45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1AAD-21D1-40D7-A279-F16F70860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7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DEB5-85D4-4C73-803E-73AA0B9BF45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1AAD-21D1-40D7-A279-F16F7086018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77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92DEB5-85D4-4C73-803E-73AA0B9BF45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4E1AAD-21D1-40D7-A279-F16F70860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8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98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97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>
            <a:extLst>
              <a:ext uri="{FF2B5EF4-FFF2-40B4-BE49-F238E27FC236}">
                <a16:creationId xmlns:a16="http://schemas.microsoft.com/office/drawing/2014/main" id="{1EC2E08D-5E90-4012-9C6A-EB67A4495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6891" y="1854679"/>
            <a:ext cx="2794958" cy="3121299"/>
          </a:xfrm>
        </p:spPr>
        <p:txBody>
          <a:bodyPr anchor="ctr" anchorCtr="0">
            <a:normAutofit/>
          </a:bodyPr>
          <a:lstStyle/>
          <a:p>
            <a:r>
              <a:rPr lang="en-US" sz="2800" b="1" u="sng" dirty="0">
                <a:solidFill>
                  <a:srgbClr val="0082D6"/>
                </a:solidFill>
                <a:latin typeface="ChunkFive Roman" panose="00000500000000000000" pitchFamily="50" charset="0"/>
              </a:rPr>
              <a:t>LESSON TWO: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ChunkFive Roman" panose="00000500000000000000" pitchFamily="50" charset="0"/>
              </a:rPr>
              <a:t>Joyous Victory In The Midst Of PEOPLE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(Philippians 2)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9AD9E7-C618-469F-AB8E-25BFFD4CB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98" y="1792830"/>
            <a:ext cx="3183148" cy="318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CD7AB-6C12-4A96-B90C-3B71E0B30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2:5-11, the KEY—imitating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81E06-763D-4F02-83EB-4A862A687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305879"/>
            <a:ext cx="6798736" cy="3866321"/>
          </a:xfrm>
        </p:spPr>
        <p:txBody>
          <a:bodyPr>
            <a:normAutofit/>
          </a:bodyPr>
          <a:lstStyle/>
          <a:p>
            <a:r>
              <a:rPr lang="en-US" dirty="0"/>
              <a:t>Unselfishness (verse 6)</a:t>
            </a:r>
          </a:p>
          <a:p>
            <a:r>
              <a:rPr lang="en-US" dirty="0"/>
              <a:t>Humility (verse 7a)</a:t>
            </a:r>
          </a:p>
          <a:p>
            <a:r>
              <a:rPr lang="en-US" dirty="0"/>
              <a:t>Service (v. 7a)</a:t>
            </a:r>
          </a:p>
          <a:p>
            <a:r>
              <a:rPr lang="en-US" dirty="0"/>
              <a:t>Sacrificial Attitude (v. 7)</a:t>
            </a:r>
          </a:p>
          <a:p>
            <a:r>
              <a:rPr lang="en-US" dirty="0"/>
              <a:t>Perfect Obedience (v. 8)</a:t>
            </a:r>
          </a:p>
          <a:p>
            <a:r>
              <a:rPr lang="en-US" dirty="0"/>
              <a:t>Glorifies (v.11)</a:t>
            </a:r>
          </a:p>
        </p:txBody>
      </p:sp>
    </p:spTree>
    <p:extLst>
      <p:ext uri="{BB962C8B-B14F-4D97-AF65-F5344CB8AC3E}">
        <p14:creationId xmlns:p14="http://schemas.microsoft.com/office/powerpoint/2010/main" val="276343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AC1CA8-3B1A-4E97-BBB6-3A236742B41F}"/>
              </a:ext>
            </a:extLst>
          </p:cNvPr>
          <p:cNvSpPr txBox="1"/>
          <p:nvPr/>
        </p:nvSpPr>
        <p:spPr>
          <a:xfrm>
            <a:off x="1155939" y="1152189"/>
            <a:ext cx="6832121" cy="4009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simplicity of guarding against your joy being stolen by irritating people</a:t>
            </a:r>
            <a:b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stated: “You have</a:t>
            </a:r>
            <a:b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attitude that</a:t>
            </a:r>
            <a:b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 demonstrated”!</a:t>
            </a:r>
          </a:p>
        </p:txBody>
      </p:sp>
    </p:spTree>
    <p:extLst>
      <p:ext uri="{BB962C8B-B14F-4D97-AF65-F5344CB8AC3E}">
        <p14:creationId xmlns:p14="http://schemas.microsoft.com/office/powerpoint/2010/main" val="34703341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63E72-2649-43A2-A72E-954CF9A7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95" y="915337"/>
            <a:ext cx="7295321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2:12-18, the CONCEPT—"sacrifice"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2E376-7689-4720-97B9-8BBD07467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632" y="2321169"/>
            <a:ext cx="6798736" cy="3444997"/>
          </a:xfrm>
        </p:spPr>
        <p:txBody>
          <a:bodyPr/>
          <a:lstStyle/>
          <a:p>
            <a:r>
              <a:rPr lang="en-US" dirty="0"/>
              <a:t>Safeguarding your personal joy is your </a:t>
            </a:r>
            <a:r>
              <a:rPr lang="en-US" u="sng" dirty="0"/>
              <a:t>personal</a:t>
            </a:r>
            <a:r>
              <a:rPr lang="en-US" dirty="0"/>
              <a:t> choice.</a:t>
            </a:r>
          </a:p>
          <a:p>
            <a:r>
              <a:rPr lang="en-US" dirty="0"/>
              <a:t>YOU must “work out your salvation with fear and trembling” (verse 12).</a:t>
            </a:r>
          </a:p>
        </p:txBody>
      </p:sp>
    </p:spTree>
    <p:extLst>
      <p:ext uri="{BB962C8B-B14F-4D97-AF65-F5344CB8AC3E}">
        <p14:creationId xmlns:p14="http://schemas.microsoft.com/office/powerpoint/2010/main" val="223994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9CDB6-A57B-4D93-B157-B7A94D31B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Calibri" panose="020F0502020204030204" pitchFamily="34" charset="0"/>
              </a:rPr>
              <a:t>T</a:t>
            </a:r>
            <a:r>
              <a:rPr lang="en-US" sz="3600" dirty="0">
                <a:effectLst/>
                <a:ea typeface="Calibri" panose="020F0502020204030204" pitchFamily="34" charset="0"/>
              </a:rPr>
              <a:t>he burden is upon YOU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F51E8-CD02-4143-944D-96D8D4878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13" y="2325757"/>
            <a:ext cx="7136296" cy="3609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Do not think THEY…</a:t>
            </a:r>
          </a:p>
          <a:p>
            <a:r>
              <a:rPr lang="en-US" dirty="0"/>
              <a:t>Have to change to suit your preferences.</a:t>
            </a:r>
          </a:p>
          <a:p>
            <a:r>
              <a:rPr lang="en-US" dirty="0"/>
              <a:t>Are totally wrong.</a:t>
            </a:r>
          </a:p>
          <a:p>
            <a:r>
              <a:rPr lang="en-US" dirty="0"/>
              <a:t>Are inferior to you</a:t>
            </a:r>
          </a:p>
          <a:p>
            <a:pPr marL="0" indent="0" algn="ctr">
              <a:buNone/>
            </a:pPr>
            <a:r>
              <a:rPr lang="en-US" dirty="0"/>
              <a:t>Interaction involves “work”!</a:t>
            </a:r>
          </a:p>
        </p:txBody>
      </p:sp>
    </p:spTree>
    <p:extLst>
      <p:ext uri="{BB962C8B-B14F-4D97-AF65-F5344CB8AC3E}">
        <p14:creationId xmlns:p14="http://schemas.microsoft.com/office/powerpoint/2010/main" val="273357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60BEA-9D33-4719-B1D2-95928BD54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Must…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376AA-609E-4155-8EFB-8E1D776F2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 God to “work in you” (verse 13)</a:t>
            </a:r>
          </a:p>
          <a:p>
            <a:r>
              <a:rPr lang="en-US" dirty="0"/>
              <a:t>“Prove” (verses 14-16)</a:t>
            </a:r>
          </a:p>
          <a:p>
            <a:r>
              <a:rPr lang="en-US" dirty="0"/>
              <a:t>“Share the joy” (verses 17-18)</a:t>
            </a:r>
          </a:p>
        </p:txBody>
      </p:sp>
    </p:spTree>
    <p:extLst>
      <p:ext uri="{BB962C8B-B14F-4D97-AF65-F5344CB8AC3E}">
        <p14:creationId xmlns:p14="http://schemas.microsoft.com/office/powerpoint/2010/main" val="159693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63E72-2649-43A2-A72E-954CF9A7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95" y="915337"/>
            <a:ext cx="7295321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2:19-30, the EXAMPLE—Timothy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2E376-7689-4720-97B9-8BBD07467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632" y="2360926"/>
            <a:ext cx="6798736" cy="344499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 person of commendation (verse 19a).</a:t>
            </a:r>
          </a:p>
          <a:p>
            <a:pPr lvl="0"/>
            <a:r>
              <a:rPr lang="en-US" dirty="0"/>
              <a:t>A man of positive nature (verse 19b).</a:t>
            </a:r>
          </a:p>
          <a:p>
            <a:pPr lvl="0"/>
            <a:r>
              <a:rPr lang="en-US" dirty="0"/>
              <a:t>A person of strong, sincere concern (verse 20).</a:t>
            </a:r>
          </a:p>
          <a:p>
            <a:pPr lvl="0"/>
            <a:r>
              <a:rPr lang="en-US" dirty="0"/>
              <a:t>A man of outstanding commitment to Christ (verse 21, cf. verse 20a).</a:t>
            </a:r>
          </a:p>
        </p:txBody>
      </p:sp>
    </p:spTree>
    <p:extLst>
      <p:ext uri="{BB962C8B-B14F-4D97-AF65-F5344CB8AC3E}">
        <p14:creationId xmlns:p14="http://schemas.microsoft.com/office/powerpoint/2010/main" val="3953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63E72-2649-43A2-A72E-954CF9A7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95" y="915337"/>
            <a:ext cx="7295321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2:19-30, the EXAMPLE—Epaphroditus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2E376-7689-4720-97B9-8BBD07467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331111"/>
            <a:ext cx="6798736" cy="344499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New relationships (verse 25)</a:t>
            </a:r>
          </a:p>
          <a:p>
            <a:pPr lvl="0"/>
            <a:r>
              <a:rPr lang="en-US" dirty="0"/>
              <a:t>New responsibilities (verses 26-28)</a:t>
            </a:r>
          </a:p>
          <a:p>
            <a:pPr lvl="0"/>
            <a:r>
              <a:rPr lang="en-US" dirty="0"/>
              <a:t>Wonderful blessings (verses 29-30)</a:t>
            </a:r>
          </a:p>
        </p:txBody>
      </p:sp>
    </p:spTree>
    <p:extLst>
      <p:ext uri="{BB962C8B-B14F-4D97-AF65-F5344CB8AC3E}">
        <p14:creationId xmlns:p14="http://schemas.microsoft.com/office/powerpoint/2010/main" val="19329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63E72-2649-43A2-A72E-954CF9A7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95" y="915337"/>
            <a:ext cx="7295321" cy="1303867"/>
          </a:xfrm>
        </p:spPr>
        <p:txBody>
          <a:bodyPr>
            <a:normAutofit/>
          </a:bodyPr>
          <a:lstStyle/>
          <a:p>
            <a:r>
              <a:rPr lang="en-US" dirty="0"/>
              <a:t>The Personal Application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2E376-7689-4720-97B9-8BBD07467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331111"/>
            <a:ext cx="6798736" cy="3444997"/>
          </a:xfrm>
        </p:spPr>
        <p:txBody>
          <a:bodyPr>
            <a:normAutofit/>
          </a:bodyPr>
          <a:lstStyle/>
          <a:p>
            <a:r>
              <a:rPr lang="en-US" dirty="0"/>
              <a:t>Self-justification of avoidance only causes you to lose joy</a:t>
            </a:r>
          </a:p>
          <a:p>
            <a:r>
              <a:rPr lang="en-US" dirty="0"/>
              <a:t>A decision NOT to accept people that you do not like places you in dramatic contrast with Christ, Timothy and Epaphroditus!</a:t>
            </a:r>
          </a:p>
        </p:txBody>
      </p:sp>
    </p:spTree>
    <p:extLst>
      <p:ext uri="{BB962C8B-B14F-4D97-AF65-F5344CB8AC3E}">
        <p14:creationId xmlns:p14="http://schemas.microsoft.com/office/powerpoint/2010/main" val="388183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3CEB8-76D1-4DD9-B4E9-354A6CBBBE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95485" y="1528113"/>
            <a:ext cx="6353030" cy="380177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Christian finds joy in the presence of irritating people because he anxiously serves not wanting to be served (Philippians 2:3).</a:t>
            </a:r>
            <a:endParaRPr lang="en-US" sz="2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02B78F-D339-4A25-AFA7-5A83C9ACA436}"/>
              </a:ext>
            </a:extLst>
          </p:cNvPr>
          <p:cNvSpPr txBox="1"/>
          <p:nvPr/>
        </p:nvSpPr>
        <p:spPr>
          <a:xfrm>
            <a:off x="762620" y="1948477"/>
            <a:ext cx="943997" cy="1206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138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C30538-032C-4400-969E-C92B617637D0}"/>
              </a:ext>
            </a:extLst>
          </p:cNvPr>
          <p:cNvSpPr txBox="1"/>
          <p:nvPr/>
        </p:nvSpPr>
        <p:spPr>
          <a:xfrm>
            <a:off x="7254523" y="4269311"/>
            <a:ext cx="987983" cy="1225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138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49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6C287-0675-4DAD-81AE-9E7532791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practical reality…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A6A8D-ED05-4220-981F-48644ADD8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6" y="2311231"/>
            <a:ext cx="6798736" cy="344499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You can choose to act so that division and disrespect for his/her personal value is evidenced. </a:t>
            </a:r>
          </a:p>
          <a:p>
            <a:pPr lvl="0"/>
            <a:r>
              <a:rPr lang="en-US" dirty="0"/>
              <a:t>Or you can choose to act with the same attitude that Christ demonstrated: “just as the Lord…so also should you” (Colossians 3:12-13).</a:t>
            </a:r>
          </a:p>
        </p:txBody>
      </p:sp>
    </p:spTree>
    <p:extLst>
      <p:ext uri="{BB962C8B-B14F-4D97-AF65-F5344CB8AC3E}">
        <p14:creationId xmlns:p14="http://schemas.microsoft.com/office/powerpoint/2010/main" val="73624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otes - I love mankind… It's people I can't stand.">
            <a:extLst>
              <a:ext uri="{FF2B5EF4-FFF2-40B4-BE49-F238E27FC236}">
                <a16:creationId xmlns:a16="http://schemas.microsoft.com/office/drawing/2014/main" id="{18E4761A-6FFC-4D44-B22D-8919A4768D26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CEFCF"/>
              </a:clrFrom>
              <a:clrTo>
                <a:srgbClr val="FCEFC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53139" y="1644926"/>
            <a:ext cx="3925956" cy="356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384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C39EE1-608F-409E-A5F0-71DB5B84EDAE}"/>
              </a:ext>
            </a:extLst>
          </p:cNvPr>
          <p:cNvSpPr txBox="1"/>
          <p:nvPr/>
        </p:nvSpPr>
        <p:spPr>
          <a:xfrm>
            <a:off x="854766" y="1013791"/>
            <a:ext cx="7653130" cy="435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When </a:t>
            </a:r>
            <a:r>
              <a:rPr lang="en-US" sz="3600" dirty="0">
                <a:latin typeface="Tahoma" panose="020B0604030504040204" pitchFamily="34" charset="0"/>
                <a:ea typeface="Calibri" panose="020F0502020204030204" pitchFamily="34" charset="0"/>
              </a:rPr>
              <a:t>you think </a:t>
            </a:r>
            <a:r>
              <a:rPr lang="en-US" sz="36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of the most problematic person plaguing your life, what choice will you make—one choice banishes joy and the other choice provides the environment in which abundant joy will flourish.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5398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C39EE1-608F-409E-A5F0-71DB5B84EDAE}"/>
              </a:ext>
            </a:extLst>
          </p:cNvPr>
          <p:cNvSpPr txBox="1"/>
          <p:nvPr/>
        </p:nvSpPr>
        <p:spPr>
          <a:xfrm>
            <a:off x="854766" y="1013791"/>
            <a:ext cx="7653130" cy="455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Romans 12:18</a:t>
            </a:r>
          </a:p>
          <a:p>
            <a:pPr algn="ctr"/>
            <a:r>
              <a:rPr lang="en-US" sz="320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“If possible, so far as it depends on you, be at peace with all men.”</a:t>
            </a:r>
          </a:p>
          <a:p>
            <a:pPr marL="914400">
              <a:spcBef>
                <a:spcPts val="600"/>
              </a:spcBef>
              <a:spcAft>
                <a:spcPts val="600"/>
              </a:spcAft>
            </a:pPr>
            <a:r>
              <a:rPr lang="en-US" sz="3600" b="1" dirty="0"/>
              <a:t>Reality— “if possible”</a:t>
            </a:r>
          </a:p>
          <a:p>
            <a:pPr marL="914400">
              <a:spcBef>
                <a:spcPts val="600"/>
              </a:spcBef>
              <a:spcAft>
                <a:spcPts val="600"/>
              </a:spcAft>
            </a:pPr>
            <a:r>
              <a:rPr lang="en-US" sz="3600" b="1" dirty="0"/>
              <a:t>Limits—“so far”</a:t>
            </a:r>
          </a:p>
          <a:p>
            <a:pPr marL="914400">
              <a:spcBef>
                <a:spcPts val="600"/>
              </a:spcBef>
              <a:spcAft>
                <a:spcPts val="600"/>
              </a:spcAft>
            </a:pPr>
            <a:r>
              <a:rPr lang="en-US" sz="3600" b="1" dirty="0"/>
              <a:t>Action—“depends on you”</a:t>
            </a:r>
          </a:p>
          <a:p>
            <a:pPr marL="914400">
              <a:spcBef>
                <a:spcPts val="600"/>
              </a:spcBef>
              <a:spcAft>
                <a:spcPts val="600"/>
              </a:spcAft>
            </a:pPr>
            <a:r>
              <a:rPr lang="en-US" sz="3600" b="1" dirty="0"/>
              <a:t>Scope—“all men”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03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6BD3E-531C-4DE2-996E-48FB0A271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Lesson…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70A5E-71AA-40BF-BE1D-5893D5158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The Christian has a Joyous Victory</a:t>
            </a:r>
            <a:br>
              <a:rPr lang="en-US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THINGS!</a:t>
            </a:r>
            <a:br>
              <a:rPr lang="en-US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US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(Philippians 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5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4C08F-C43F-4800-A1CF-53C501845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36" y="2490135"/>
            <a:ext cx="7712764" cy="344499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Psalm 28:3, “who speak peace with their neighbors, while evil is in their hearts.”</a:t>
            </a:r>
          </a:p>
          <a:p>
            <a:pPr lvl="0"/>
            <a:r>
              <a:rPr lang="en-US" dirty="0"/>
              <a:t>Psalm 43:2, “I go mourning because of the oppression of the enemy?”</a:t>
            </a:r>
          </a:p>
          <a:p>
            <a:pPr lvl="0"/>
            <a:r>
              <a:rPr lang="en-US" dirty="0"/>
              <a:t>Psalm 109:3, “words of hatred, and fought against me without cause.”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AB38C-1144-4C3B-BC2F-8A2A3B018AB0}"/>
              </a:ext>
            </a:extLst>
          </p:cNvPr>
          <p:cNvSpPr txBox="1"/>
          <p:nvPr/>
        </p:nvSpPr>
        <p:spPr>
          <a:xfrm>
            <a:off x="1321903" y="1381539"/>
            <a:ext cx="6653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Problem People rob us of joy</a:t>
            </a:r>
          </a:p>
        </p:txBody>
      </p:sp>
    </p:spTree>
    <p:extLst>
      <p:ext uri="{BB962C8B-B14F-4D97-AF65-F5344CB8AC3E}">
        <p14:creationId xmlns:p14="http://schemas.microsoft.com/office/powerpoint/2010/main" val="26775494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4F926-BDD3-4914-AC72-344643E28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Joy IS Robbed (Psalm 39:3)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AA45C-BEED-45A5-8146-23F54AAF7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795" y="2497666"/>
            <a:ext cx="7190410" cy="3444997"/>
          </a:xfrm>
        </p:spPr>
        <p:txBody>
          <a:bodyPr>
            <a:normAutofit/>
          </a:bodyPr>
          <a:lstStyle/>
          <a:p>
            <a:r>
              <a:rPr lang="en-US" dirty="0"/>
              <a:t>Wounds deeply; Emotions are rubbed raw</a:t>
            </a:r>
          </a:p>
          <a:p>
            <a:r>
              <a:rPr lang="en-US" dirty="0"/>
              <a:t>Suffer physiologically</a:t>
            </a:r>
          </a:p>
          <a:p>
            <a:r>
              <a:rPr lang="en-US" dirty="0"/>
              <a:t>Wrong sticks in your mind; sours your entire life</a:t>
            </a:r>
          </a:p>
          <a:p>
            <a:r>
              <a:rPr lang="en-US" dirty="0"/>
              <a:t>Keeps gnawing at you; emotions build and you explode.</a:t>
            </a:r>
          </a:p>
        </p:txBody>
      </p:sp>
    </p:spTree>
    <p:extLst>
      <p:ext uri="{BB962C8B-B14F-4D97-AF65-F5344CB8AC3E}">
        <p14:creationId xmlns:p14="http://schemas.microsoft.com/office/powerpoint/2010/main" val="67921877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AC1CA8-3B1A-4E97-BBB6-3A236742B41F}"/>
              </a:ext>
            </a:extLst>
          </p:cNvPr>
          <p:cNvSpPr txBox="1"/>
          <p:nvPr/>
        </p:nvSpPr>
        <p:spPr>
          <a:xfrm>
            <a:off x="1233577" y="1768415"/>
            <a:ext cx="6832121" cy="3344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3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Philippians 2 is an amazing narrative teaching us how to deal with those ornery, irritating, obnoxious people that plague our lives.</a:t>
            </a:r>
            <a:r>
              <a:rPr lang="en-US" sz="36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149150484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64F10-F165-4C0A-9B1D-CD1D374A2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2:1-4, the COMMAND—Unity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C5210-0CEF-49F5-B7E7-485FBAE27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6" y="2321170"/>
            <a:ext cx="6798736" cy="3444997"/>
          </a:xfrm>
        </p:spPr>
        <p:txBody>
          <a:bodyPr/>
          <a:lstStyle/>
          <a:p>
            <a:r>
              <a:rPr lang="en-US" dirty="0"/>
              <a:t>Mankind is created as a social being</a:t>
            </a:r>
          </a:p>
          <a:p>
            <a:r>
              <a:rPr lang="en-US" dirty="0"/>
              <a:t>God expects His People to be sociable</a:t>
            </a:r>
          </a:p>
          <a:p>
            <a:r>
              <a:rPr lang="en-US" dirty="0"/>
              <a:t>We share “fellowship”</a:t>
            </a:r>
          </a:p>
          <a:p>
            <a:r>
              <a:rPr lang="en-US" dirty="0"/>
              <a:t>1 Corinthians 12:12-26</a:t>
            </a:r>
          </a:p>
        </p:txBody>
      </p:sp>
    </p:spTree>
    <p:extLst>
      <p:ext uri="{BB962C8B-B14F-4D97-AF65-F5344CB8AC3E}">
        <p14:creationId xmlns:p14="http://schemas.microsoft.com/office/powerpoint/2010/main" val="10875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8141-85C1-4A44-AEB0-A6FC1F43B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Basic Truths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BC8E4-B75E-4912-841C-F6CEA0565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"Encouragement in Christ"</a:t>
            </a:r>
          </a:p>
          <a:p>
            <a:r>
              <a:rPr lang="en-US" dirty="0"/>
              <a:t>"Consolation of love"</a:t>
            </a:r>
          </a:p>
          <a:p>
            <a:r>
              <a:rPr lang="en-US" dirty="0"/>
              <a:t>"Fellowship of the Spirit"</a:t>
            </a:r>
          </a:p>
          <a:p>
            <a:r>
              <a:rPr lang="en-US" dirty="0"/>
              <a:t>"Affection and compassion"</a:t>
            </a:r>
          </a:p>
        </p:txBody>
      </p:sp>
    </p:spTree>
    <p:extLst>
      <p:ext uri="{BB962C8B-B14F-4D97-AF65-F5344CB8AC3E}">
        <p14:creationId xmlns:p14="http://schemas.microsoft.com/office/powerpoint/2010/main" val="227994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709FA-6166-45D3-8059-0CBC3911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Connected with others—The how (verse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9A6AC-B50B-438E-8899-8B14364DE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6" y="2311230"/>
            <a:ext cx="6798736" cy="344499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“Same mind”</a:t>
            </a:r>
          </a:p>
          <a:p>
            <a:r>
              <a:rPr lang="en-US" dirty="0"/>
              <a:t>“Same love”</a:t>
            </a:r>
          </a:p>
          <a:p>
            <a:r>
              <a:rPr lang="en-US" dirty="0"/>
              <a:t>“One accord,” “united in spirit”</a:t>
            </a:r>
          </a:p>
          <a:p>
            <a:r>
              <a:rPr lang="en-US" dirty="0"/>
              <a:t>“One mind,” “intent on one purpose”</a:t>
            </a:r>
          </a:p>
          <a:p>
            <a:pPr marL="0" indent="0" algn="ctr">
              <a:buNone/>
            </a:pPr>
            <a:r>
              <a:rPr lang="en-US" dirty="0"/>
              <a:t>The “how” requires diligent effort and great patience</a:t>
            </a:r>
          </a:p>
        </p:txBody>
      </p:sp>
    </p:spTree>
    <p:extLst>
      <p:ext uri="{BB962C8B-B14F-4D97-AF65-F5344CB8AC3E}">
        <p14:creationId xmlns:p14="http://schemas.microsoft.com/office/powerpoint/2010/main" val="76585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3B145-8907-4DA9-A983-464CB8460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Piercing Questions…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B2409-C0AE-4D74-8825-DEC072F85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2588761"/>
          </a:xfrm>
        </p:spPr>
        <p:txBody>
          <a:bodyPr/>
          <a:lstStyle/>
          <a:p>
            <a:r>
              <a:rPr lang="en-US" dirty="0"/>
              <a:t>How are you following verses 3-4? </a:t>
            </a:r>
          </a:p>
          <a:p>
            <a:r>
              <a:rPr lang="en-US" dirty="0"/>
              <a:t>Are you unselfish and humble in all relationships?</a:t>
            </a:r>
          </a:p>
        </p:txBody>
      </p:sp>
    </p:spTree>
    <p:extLst>
      <p:ext uri="{BB962C8B-B14F-4D97-AF65-F5344CB8AC3E}">
        <p14:creationId xmlns:p14="http://schemas.microsoft.com/office/powerpoint/2010/main" val="328700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Words>694</Words>
  <Application>Microsoft Office PowerPoint</Application>
  <PresentationFormat>On-screen Show (4:3)</PresentationFormat>
  <Paragraphs>80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ChunkFive Roman</vt:lpstr>
      <vt:lpstr>Garamond</vt:lpstr>
      <vt:lpstr>Tahoma</vt:lpstr>
      <vt:lpstr>1_Organic</vt:lpstr>
      <vt:lpstr>PowerPoint Presentation</vt:lpstr>
      <vt:lpstr>PowerPoint Presentation</vt:lpstr>
      <vt:lpstr>PowerPoint Presentation</vt:lpstr>
      <vt:lpstr>Joy IS Robbed (Psalm 39:3)</vt:lpstr>
      <vt:lpstr>PowerPoint Presentation</vt:lpstr>
      <vt:lpstr>2:1-4, the COMMAND—Unity</vt:lpstr>
      <vt:lpstr>Four Basic Truths</vt:lpstr>
      <vt:lpstr>Connected with others—The how (verse 2)</vt:lpstr>
      <vt:lpstr>Piercing Questions…</vt:lpstr>
      <vt:lpstr>2:5-11, the KEY—imitating Jesus</vt:lpstr>
      <vt:lpstr>PowerPoint Presentation</vt:lpstr>
      <vt:lpstr>2:12-18, the CONCEPT—"sacrifice"</vt:lpstr>
      <vt:lpstr>The burden is upon YOU</vt:lpstr>
      <vt:lpstr>You Must…</vt:lpstr>
      <vt:lpstr>2:19-30, the EXAMPLE—Timothy</vt:lpstr>
      <vt:lpstr>2:19-30, the EXAMPLE—Epaphroditus</vt:lpstr>
      <vt:lpstr>The Personal Application</vt:lpstr>
      <vt:lpstr>The Christian finds joy in the presence of irritating people because he anxiously serves not wanting to be served (Philippians 2:3).</vt:lpstr>
      <vt:lpstr>A practical reality…</vt:lpstr>
      <vt:lpstr>PowerPoint Presentation</vt:lpstr>
      <vt:lpstr>PowerPoint Presentation</vt:lpstr>
      <vt:lpstr>Next Lesson…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Kachelman III</dc:creator>
  <cp:lastModifiedBy>John Kachelman Jr</cp:lastModifiedBy>
  <cp:revision>27</cp:revision>
  <dcterms:created xsi:type="dcterms:W3CDTF">2020-10-07T01:41:33Z</dcterms:created>
  <dcterms:modified xsi:type="dcterms:W3CDTF">2020-10-14T22:45:43Z</dcterms:modified>
</cp:coreProperties>
</file>