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97" r:id="rId3"/>
    <p:sldId id="299" r:id="rId4"/>
    <p:sldId id="298" r:id="rId5"/>
    <p:sldId id="300" r:id="rId6"/>
    <p:sldId id="319" r:id="rId7"/>
    <p:sldId id="268" r:id="rId8"/>
    <p:sldId id="301" r:id="rId9"/>
    <p:sldId id="302" r:id="rId10"/>
    <p:sldId id="303" r:id="rId11"/>
    <p:sldId id="320" r:id="rId12"/>
    <p:sldId id="321" r:id="rId13"/>
    <p:sldId id="322" r:id="rId14"/>
    <p:sldId id="323" r:id="rId15"/>
    <p:sldId id="324" r:id="rId16"/>
    <p:sldId id="325" r:id="rId17"/>
    <p:sldId id="326" r:id="rId18"/>
    <p:sldId id="327" r:id="rId19"/>
  </p:sldIdLst>
  <p:sldSz cx="12192000" cy="6858000"/>
  <p:notesSz cx="6858000" cy="9144000"/>
  <p:embeddedFontLst>
    <p:embeddedFont>
      <p:font typeface="Alpaca Scarlett Demo" panose="020B0604020202020204" charset="0"/>
      <p:regular r:id="rId20"/>
    </p:embeddedFont>
    <p:embeddedFont>
      <p:font typeface="MS Mincho" panose="02020609040205080304" pitchFamily="49" charset="-128"/>
      <p:regular r:id="rId21"/>
    </p:embeddedFont>
    <p:embeddedFont>
      <p:font typeface="Tahoma" panose="020B0604030504040204" pitchFamily="34" charset="0"/>
      <p:regular r:id="rId22"/>
      <p:bold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4/28/2021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4/28/2021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dirty="0"/>
              <a:t>The Struggle Is Over!</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13</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E73DB-C533-4BED-9B1E-71E0CFF7A0A2}"/>
              </a:ext>
            </a:extLst>
          </p:cNvPr>
          <p:cNvSpPr>
            <a:spLocks noGrp="1"/>
          </p:cNvSpPr>
          <p:nvPr>
            <p:ph idx="1"/>
          </p:nvPr>
        </p:nvSpPr>
        <p:spPr>
          <a:xfrm>
            <a:off x="3531476" y="798787"/>
            <a:ext cx="8080405" cy="5006928"/>
          </a:xfrm>
        </p:spPr>
        <p:txBody>
          <a:bodyPr>
            <a:normAutofit/>
          </a:bodyPr>
          <a:lstStyle/>
          <a:p>
            <a:r>
              <a:rPr lang="en-US" dirty="0">
                <a:solidFill>
                  <a:schemeClr val="bg1"/>
                </a:solidFill>
                <a:effectLst/>
              </a:rPr>
              <a:t>Only as we look above earthly trials and hope in God’s power, are we able to find genuine happiness! (Isaiah 54:10; 2 Corinthians 12:9; Psalm 13:6; 31:19).</a:t>
            </a:r>
          </a:p>
          <a:p>
            <a:r>
              <a:rPr lang="en-US" dirty="0">
                <a:solidFill>
                  <a:schemeClr val="bg1"/>
                </a:solidFill>
                <a:effectLst/>
              </a:rPr>
              <a:t>If the Scriptures are a delusion, where will we seek our happiness?</a:t>
            </a:r>
          </a:p>
          <a:p>
            <a:endParaRPr lang="en-US" dirty="0">
              <a:solidFill>
                <a:schemeClr val="bg1"/>
              </a:solidFill>
              <a:effectLst/>
            </a:endParaRPr>
          </a:p>
        </p:txBody>
      </p:sp>
    </p:spTree>
    <p:extLst>
      <p:ext uri="{BB962C8B-B14F-4D97-AF65-F5344CB8AC3E}">
        <p14:creationId xmlns:p14="http://schemas.microsoft.com/office/powerpoint/2010/main" val="25657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91440" bIns="457200">
            <a:normAutofit/>
          </a:bodyPr>
          <a:lstStyle/>
          <a:p>
            <a:pPr algn="l"/>
            <a:r>
              <a:rPr lang="en-US" dirty="0"/>
              <a:t>Material objects do not offer true rest </a:t>
            </a:r>
            <a:br>
              <a:rPr lang="en-US" dirty="0"/>
            </a:br>
            <a:r>
              <a:rPr lang="en-US" dirty="0"/>
              <a:t>(3:17; 2:5, 6, 9, 13)</a:t>
            </a:r>
          </a:p>
          <a:p>
            <a:pPr algn="l"/>
            <a:r>
              <a:rPr lang="en-US" dirty="0"/>
              <a:t>Happiness can exist regardless of circumstances (3:18)</a:t>
            </a:r>
          </a:p>
          <a:p>
            <a:pPr algn="l"/>
            <a:r>
              <a:rPr lang="en-US" dirty="0"/>
              <a:t>Faith in God provides the only security (3:19)</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Three Facts</a:t>
            </a:r>
          </a:p>
        </p:txBody>
      </p:sp>
    </p:spTree>
    <p:extLst>
      <p:ext uri="{BB962C8B-B14F-4D97-AF65-F5344CB8AC3E}">
        <p14:creationId xmlns:p14="http://schemas.microsoft.com/office/powerpoint/2010/main" val="29037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73BC4E-B999-4EEE-A642-050D6A8226A8}"/>
              </a:ext>
            </a:extLst>
          </p:cNvPr>
          <p:cNvSpPr>
            <a:spLocks noGrp="1"/>
          </p:cNvSpPr>
          <p:nvPr>
            <p:ph idx="1"/>
          </p:nvPr>
        </p:nvSpPr>
        <p:spPr>
          <a:xfrm>
            <a:off x="816410" y="467478"/>
            <a:ext cx="10559180" cy="4703612"/>
          </a:xfrm>
        </p:spPr>
        <p:txBody>
          <a:bodyPr tIns="182880" bIns="0">
            <a:normAutofit/>
          </a:bodyPr>
          <a:lstStyle/>
          <a:p>
            <a:r>
              <a:rPr lang="en-US" dirty="0"/>
              <a:t>A mighty man of faith</a:t>
            </a:r>
          </a:p>
          <a:p>
            <a:r>
              <a:rPr lang="en-US" dirty="0"/>
              <a:t>Trust that remains constant</a:t>
            </a:r>
          </a:p>
          <a:p>
            <a:pPr marL="0" indent="0">
              <a:buNone/>
            </a:pPr>
            <a:endParaRPr lang="en-US" dirty="0"/>
          </a:p>
        </p:txBody>
      </p:sp>
      <p:sp>
        <p:nvSpPr>
          <p:cNvPr id="3" name="Title 2">
            <a:extLst>
              <a:ext uri="{FF2B5EF4-FFF2-40B4-BE49-F238E27FC236}">
                <a16:creationId xmlns:a16="http://schemas.microsoft.com/office/drawing/2014/main" id="{713F7D09-7280-41B8-B105-21A12E8C35DF}"/>
              </a:ext>
            </a:extLst>
          </p:cNvPr>
          <p:cNvSpPr>
            <a:spLocks noGrp="1"/>
          </p:cNvSpPr>
          <p:nvPr>
            <p:ph type="title"/>
          </p:nvPr>
        </p:nvSpPr>
        <p:spPr/>
        <p:txBody>
          <a:bodyPr/>
          <a:lstStyle/>
          <a:p>
            <a:r>
              <a:rPr lang="en-US" dirty="0"/>
              <a:t>Habakkuk’s Last Words</a:t>
            </a:r>
          </a:p>
        </p:txBody>
      </p:sp>
    </p:spTree>
    <p:extLst>
      <p:ext uri="{BB962C8B-B14F-4D97-AF65-F5344CB8AC3E}">
        <p14:creationId xmlns:p14="http://schemas.microsoft.com/office/powerpoint/2010/main" val="26439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C10336-D7CC-412D-9C8F-E23099CF5032}"/>
              </a:ext>
            </a:extLst>
          </p:cNvPr>
          <p:cNvSpPr>
            <a:spLocks noGrp="1"/>
          </p:cNvSpPr>
          <p:nvPr>
            <p:ph idx="1"/>
          </p:nvPr>
        </p:nvSpPr>
        <p:spPr>
          <a:xfrm>
            <a:off x="1572357" y="1250731"/>
            <a:ext cx="9047284" cy="3977927"/>
          </a:xfrm>
        </p:spPr>
        <p:txBody>
          <a:bodyPr>
            <a:normAutofit fontScale="92500"/>
          </a:bodyPr>
          <a:lstStyle/>
          <a:p>
            <a:pPr>
              <a:lnSpc>
                <a:spcPct val="120000"/>
              </a:lnSpc>
            </a:pPr>
            <a:r>
              <a:rPr lang="en-US" dirty="0"/>
              <a:t>“In spite of everything he could rejoice in the Lord, and joy in the God of his salvation. Such a God, he knew, would not forget him, and such a God would certainly bring him through.”</a:t>
            </a:r>
          </a:p>
        </p:txBody>
      </p:sp>
    </p:spTree>
    <p:extLst>
      <p:ext uri="{BB962C8B-B14F-4D97-AF65-F5344CB8AC3E}">
        <p14:creationId xmlns:p14="http://schemas.microsoft.com/office/powerpoint/2010/main" val="34899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6F73-939D-41B1-9575-AE42B84F915C}"/>
              </a:ext>
            </a:extLst>
          </p:cNvPr>
          <p:cNvSpPr>
            <a:spLocks noGrp="1"/>
          </p:cNvSpPr>
          <p:nvPr>
            <p:ph type="title"/>
          </p:nvPr>
        </p:nvSpPr>
        <p:spPr/>
        <p:txBody>
          <a:bodyPr/>
          <a:lstStyle/>
          <a:p>
            <a:r>
              <a:rPr lang="en-US" dirty="0"/>
              <a:t>Two Questions</a:t>
            </a:r>
          </a:p>
        </p:txBody>
      </p:sp>
      <p:sp>
        <p:nvSpPr>
          <p:cNvPr id="3" name="TextBox 2">
            <a:extLst>
              <a:ext uri="{FF2B5EF4-FFF2-40B4-BE49-F238E27FC236}">
                <a16:creationId xmlns:a16="http://schemas.microsoft.com/office/drawing/2014/main" id="{B665B787-18A0-4678-91A6-5963714A44B2}"/>
              </a:ext>
            </a:extLst>
          </p:cNvPr>
          <p:cNvSpPr txBox="1"/>
          <p:nvPr/>
        </p:nvSpPr>
        <p:spPr>
          <a:xfrm>
            <a:off x="830317" y="2312276"/>
            <a:ext cx="9301655" cy="2180405"/>
          </a:xfrm>
          <a:prstGeom prst="rect">
            <a:avLst/>
          </a:prstGeom>
          <a:noFill/>
        </p:spPr>
        <p:txBody>
          <a:bodyPr wrap="square" rtlCol="0">
            <a:spAutoFit/>
          </a:bodyPr>
          <a:lstStyle/>
          <a:p>
            <a:pPr marL="571500" indent="-571500">
              <a:lnSpc>
                <a:spcPct val="120000"/>
              </a:lnSpc>
              <a:spcBef>
                <a:spcPts val="600"/>
              </a:spcBef>
              <a:spcAft>
                <a:spcPts val="600"/>
              </a:spcAft>
              <a:buFont typeface="Arial" panose="020B0604020202020204" pitchFamily="34" charset="0"/>
              <a:buChar char="•"/>
            </a:pPr>
            <a:r>
              <a:rPr lang="en-US" sz="3600" dirty="0"/>
              <a:t>How are we to live “by faith”?</a:t>
            </a:r>
          </a:p>
          <a:p>
            <a:pPr marL="571500" indent="-571500">
              <a:lnSpc>
                <a:spcPct val="120000"/>
              </a:lnSpc>
              <a:spcBef>
                <a:spcPts val="600"/>
              </a:spcBef>
              <a:spcAft>
                <a:spcPts val="600"/>
              </a:spcAft>
              <a:buFont typeface="Arial" panose="020B0604020202020204" pitchFamily="34" charset="0"/>
              <a:buChar char="•"/>
            </a:pPr>
            <a:r>
              <a:rPr lang="en-US" sz="3600" dirty="0"/>
              <a:t>How are we to describe the security that God provides?</a:t>
            </a:r>
          </a:p>
        </p:txBody>
      </p:sp>
    </p:spTree>
    <p:extLst>
      <p:ext uri="{BB962C8B-B14F-4D97-AF65-F5344CB8AC3E}">
        <p14:creationId xmlns:p14="http://schemas.microsoft.com/office/powerpoint/2010/main" val="29406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F50C29-C536-4B8C-B9D6-034627C81C22}"/>
              </a:ext>
            </a:extLst>
          </p:cNvPr>
          <p:cNvSpPr>
            <a:spLocks noGrp="1"/>
          </p:cNvSpPr>
          <p:nvPr>
            <p:ph idx="1"/>
          </p:nvPr>
        </p:nvSpPr>
        <p:spPr>
          <a:xfrm>
            <a:off x="5311008" y="1159802"/>
            <a:ext cx="6200775" cy="4100626"/>
          </a:xfrm>
        </p:spPr>
        <p:txBody>
          <a:bodyPr/>
          <a:lstStyle/>
          <a:p>
            <a:pPr marL="0" indent="0">
              <a:buNone/>
            </a:pPr>
            <a:r>
              <a:rPr lang="en-US" dirty="0"/>
              <a:t>Genuine rest is found when we have a trusting faith in Jehovah God.</a:t>
            </a:r>
          </a:p>
        </p:txBody>
      </p:sp>
    </p:spTree>
    <p:extLst>
      <p:ext uri="{BB962C8B-B14F-4D97-AF65-F5344CB8AC3E}">
        <p14:creationId xmlns:p14="http://schemas.microsoft.com/office/powerpoint/2010/main" val="1566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F4E3A-EEA3-4334-8A97-742610BA3C8B}"/>
              </a:ext>
            </a:extLst>
          </p:cNvPr>
          <p:cNvSpPr>
            <a:spLocks noGrp="1"/>
          </p:cNvSpPr>
          <p:nvPr>
            <p:ph idx="1"/>
          </p:nvPr>
        </p:nvSpPr>
        <p:spPr/>
        <p:txBody>
          <a:bodyPr tIns="1371600" bIns="0">
            <a:normAutofit fontScale="92500"/>
          </a:bodyPr>
          <a:lstStyle/>
          <a:p>
            <a:r>
              <a:rPr lang="en-US" dirty="0"/>
              <a:t>The Chaldeans were raised up; they did destroy the Israelis; Israel was carried into exile.</a:t>
            </a:r>
          </a:p>
          <a:p>
            <a:r>
              <a:rPr lang="en-US" dirty="0"/>
              <a:t>God’s judgment fell upon Babylon and the remnant was brought back. </a:t>
            </a:r>
          </a:p>
          <a:p>
            <a:r>
              <a:rPr lang="en-US" dirty="0"/>
              <a:t>Our hope rests on historical facts</a:t>
            </a:r>
          </a:p>
          <a:p>
            <a:endParaRPr lang="en-US" dirty="0"/>
          </a:p>
        </p:txBody>
      </p:sp>
      <p:sp>
        <p:nvSpPr>
          <p:cNvPr id="3" name="Title 2">
            <a:extLst>
              <a:ext uri="{FF2B5EF4-FFF2-40B4-BE49-F238E27FC236}">
                <a16:creationId xmlns:a16="http://schemas.microsoft.com/office/drawing/2014/main" id="{DB0945A6-CC59-4E04-BC2D-723C6A2652FF}"/>
              </a:ext>
            </a:extLst>
          </p:cNvPr>
          <p:cNvSpPr>
            <a:spLocks noGrp="1"/>
          </p:cNvSpPr>
          <p:nvPr>
            <p:ph type="title"/>
          </p:nvPr>
        </p:nvSpPr>
        <p:spPr/>
        <p:txBody>
          <a:bodyPr/>
          <a:lstStyle/>
          <a:p>
            <a:r>
              <a:rPr lang="en-US" dirty="0"/>
              <a:t>History Verified Habakkuk!</a:t>
            </a:r>
          </a:p>
        </p:txBody>
      </p:sp>
    </p:spTree>
    <p:extLst>
      <p:ext uri="{BB962C8B-B14F-4D97-AF65-F5344CB8AC3E}">
        <p14:creationId xmlns:p14="http://schemas.microsoft.com/office/powerpoint/2010/main" val="19473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2)">
                                      <p:cBhvr>
                                        <p:cTn id="7" dur="2000"/>
                                        <p:tgtEl>
                                          <p:spTgt spid="2">
                                            <p:bg/>
                                          </p:spTgt>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heel(2)">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2)">
                                      <p:cBhvr>
                                        <p:cTn id="15" dur="2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heel(2)">
                                      <p:cBhvr>
                                        <p:cTn id="2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7E5D3-751E-43FD-9FD1-F0CE63912AA3}"/>
              </a:ext>
            </a:extLst>
          </p:cNvPr>
          <p:cNvSpPr>
            <a:spLocks noGrp="1"/>
          </p:cNvSpPr>
          <p:nvPr>
            <p:ph idx="1"/>
          </p:nvPr>
        </p:nvSpPr>
        <p:spPr>
          <a:xfrm>
            <a:off x="1572357" y="630621"/>
            <a:ext cx="9047284" cy="5444358"/>
          </a:xfrm>
        </p:spPr>
        <p:txBody>
          <a:bodyPr>
            <a:normAutofit lnSpcReduction="10000"/>
          </a:bodyPr>
          <a:lstStyle/>
          <a:p>
            <a:pPr>
              <a:lnSpc>
                <a:spcPct val="140000"/>
              </a:lnSpc>
            </a:pPr>
            <a:r>
              <a:rPr lang="en-US" sz="3200" dirty="0"/>
              <a:t>Habakkuk’s faith…was practical and mundane in its implications. It could stand the test. It did not depend health, wealth and prosperity in order to earn Habakkuk’s trust, belief, and respect…The reason was simple: He was Lord; He was in charge; He would remain true to His word even at the end of the historic process when all else had come and gone.</a:t>
            </a:r>
          </a:p>
        </p:txBody>
      </p:sp>
    </p:spTree>
    <p:extLst>
      <p:ext uri="{BB962C8B-B14F-4D97-AF65-F5344CB8AC3E}">
        <p14:creationId xmlns:p14="http://schemas.microsoft.com/office/powerpoint/2010/main" val="241255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0D-D22A-46F9-BDBC-F23E0DAE9B95}"/>
              </a:ext>
            </a:extLst>
          </p:cNvPr>
          <p:cNvSpPr>
            <a:spLocks noGrp="1"/>
          </p:cNvSpPr>
          <p:nvPr>
            <p:ph type="title"/>
          </p:nvPr>
        </p:nvSpPr>
        <p:spPr/>
        <p:txBody>
          <a:bodyPr/>
          <a:lstStyle/>
          <a:p>
            <a:r>
              <a:rPr lang="en-US" b="1" dirty="0"/>
              <a:t>Where Are YOU?</a:t>
            </a:r>
          </a:p>
        </p:txBody>
      </p:sp>
      <p:sp>
        <p:nvSpPr>
          <p:cNvPr id="3" name="TextBox 2">
            <a:extLst>
              <a:ext uri="{FF2B5EF4-FFF2-40B4-BE49-F238E27FC236}">
                <a16:creationId xmlns:a16="http://schemas.microsoft.com/office/drawing/2014/main" id="{D37C98A7-46C2-486A-AD23-99F75632406B}"/>
              </a:ext>
            </a:extLst>
          </p:cNvPr>
          <p:cNvSpPr txBox="1"/>
          <p:nvPr/>
        </p:nvSpPr>
        <p:spPr>
          <a:xfrm>
            <a:off x="680321" y="2060027"/>
            <a:ext cx="10870548" cy="3892219"/>
          </a:xfrm>
          <a:prstGeom prst="rect">
            <a:avLst/>
          </a:prstGeom>
          <a:noFill/>
        </p:spPr>
        <p:txBody>
          <a:bodyPr wrap="square" rtlCol="0">
            <a:spAutoFit/>
          </a:bodyPr>
          <a:lstStyle/>
          <a:p>
            <a:pPr marL="284163" indent="-284163">
              <a:lnSpc>
                <a:spcPct val="120000"/>
              </a:lnSpc>
              <a:spcBef>
                <a:spcPts val="600"/>
              </a:spcBef>
              <a:spcAft>
                <a:spcPts val="600"/>
              </a:spcAft>
              <a:buFont typeface="Arial" panose="020B0604020202020204" pitchFamily="34" charset="0"/>
              <a:buChar char="•"/>
            </a:pPr>
            <a:r>
              <a:rPr lang="en-US" sz="3200" dirty="0"/>
              <a:t>Chapter 1 – Are you living in worry about life’s injustices, wondering if God is going to do anything?</a:t>
            </a:r>
          </a:p>
          <a:p>
            <a:pPr marL="284163" indent="-284163">
              <a:lnSpc>
                <a:spcPct val="120000"/>
              </a:lnSpc>
              <a:spcBef>
                <a:spcPts val="600"/>
              </a:spcBef>
              <a:spcAft>
                <a:spcPts val="600"/>
              </a:spcAft>
              <a:buFont typeface="Arial" panose="020B0604020202020204" pitchFamily="34" charset="0"/>
              <a:buChar char="•"/>
            </a:pPr>
            <a:r>
              <a:rPr lang="en-US" sz="3200" dirty="0"/>
              <a:t>Chapter 2 – Are you living waiting for God to explain life’s inequities? </a:t>
            </a:r>
          </a:p>
          <a:p>
            <a:pPr marL="284163" indent="-284163">
              <a:lnSpc>
                <a:spcPct val="120000"/>
              </a:lnSpc>
              <a:spcBef>
                <a:spcPts val="600"/>
              </a:spcBef>
              <a:spcAft>
                <a:spcPts val="600"/>
              </a:spcAft>
              <a:buFont typeface="Arial" panose="020B0604020202020204" pitchFamily="34" charset="0"/>
              <a:buChar char="•"/>
            </a:pPr>
            <a:r>
              <a:rPr lang="en-US" sz="3200" dirty="0"/>
              <a:t>Chapter 3 – Are you living by faith, worshipping God’s omnipotence and sovereignty?</a:t>
            </a:r>
          </a:p>
        </p:txBody>
      </p:sp>
    </p:spTree>
    <p:extLst>
      <p:ext uri="{BB962C8B-B14F-4D97-AF65-F5344CB8AC3E}">
        <p14:creationId xmlns:p14="http://schemas.microsoft.com/office/powerpoint/2010/main" val="222559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844209" y="112131"/>
            <a:ext cx="6066853" cy="1169231"/>
          </a:xfrm>
          <a:prstGeom prst="rect">
            <a:avLst/>
          </a:prstGeom>
          <a:noFill/>
        </p:spPr>
        <p:txBody>
          <a:bodyPr wrap="square">
            <a:spAutoFit/>
          </a:bodyPr>
          <a:lstStyle/>
          <a:p>
            <a:pPr marL="0" marR="0">
              <a:lnSpc>
                <a:spcPct val="130000"/>
              </a:lnSpc>
              <a:spcBef>
                <a:spcPts val="600"/>
              </a:spcBef>
              <a:spcAft>
                <a:spcPts val="600"/>
              </a:spcAft>
            </a:pPr>
            <a:r>
              <a:rPr lang="en-US" sz="60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Rest…</a:t>
            </a:r>
            <a:endParaRPr lang="en-US" dirty="0"/>
          </a:p>
        </p:txBody>
      </p:sp>
      <p:sp>
        <p:nvSpPr>
          <p:cNvPr id="2" name="TextBox 1">
            <a:extLst>
              <a:ext uri="{FF2B5EF4-FFF2-40B4-BE49-F238E27FC236}">
                <a16:creationId xmlns:a16="http://schemas.microsoft.com/office/drawing/2014/main" id="{F27D5E69-D429-4BC9-97C8-AC378CC324E3}"/>
              </a:ext>
            </a:extLst>
          </p:cNvPr>
          <p:cNvSpPr txBox="1"/>
          <p:nvPr/>
        </p:nvSpPr>
        <p:spPr>
          <a:xfrm>
            <a:off x="5844209" y="1281362"/>
            <a:ext cx="5913783" cy="3206840"/>
          </a:xfrm>
          <a:prstGeom prst="rect">
            <a:avLst/>
          </a:prstGeom>
          <a:noFill/>
        </p:spPr>
        <p:txBody>
          <a:bodyPr wrap="square" rtlCol="0">
            <a:spAutoFit/>
          </a:bodyPr>
          <a:lstStyle/>
          <a:p>
            <a:pPr marL="228600" indent="-228600">
              <a:lnSpc>
                <a:spcPct val="130000"/>
              </a:lnSpc>
              <a:spcBef>
                <a:spcPts val="600"/>
              </a:spcBef>
              <a:spcAft>
                <a:spcPts val="600"/>
              </a:spcAft>
              <a:buFont typeface="Arial" panose="020B0604020202020204" pitchFamily="34" charset="0"/>
              <a:buChar char="•"/>
            </a:pPr>
            <a:r>
              <a:rPr lang="en-US" sz="3600" dirty="0"/>
              <a:t>Great blessings</a:t>
            </a:r>
          </a:p>
          <a:p>
            <a:pPr marL="228600" indent="-228600">
              <a:lnSpc>
                <a:spcPct val="130000"/>
              </a:lnSpc>
              <a:spcBef>
                <a:spcPts val="600"/>
              </a:spcBef>
              <a:spcAft>
                <a:spcPts val="600"/>
              </a:spcAft>
              <a:buFont typeface="Arial" panose="020B0604020202020204" pitchFamily="34" charset="0"/>
              <a:buChar char="•"/>
            </a:pPr>
            <a:r>
              <a:rPr lang="en-US" sz="3600" dirty="0"/>
              <a:t>Awaiting the faithful (Revelation 14:13b)</a:t>
            </a:r>
          </a:p>
          <a:p>
            <a:pPr marL="228600" indent="-228600">
              <a:lnSpc>
                <a:spcPct val="130000"/>
              </a:lnSpc>
              <a:spcBef>
                <a:spcPts val="600"/>
              </a:spcBef>
              <a:spcAft>
                <a:spcPts val="600"/>
              </a:spcAft>
              <a:buFont typeface="Arial" panose="020B0604020202020204" pitchFamily="34" charset="0"/>
              <a:buChar char="•"/>
            </a:pPr>
            <a:r>
              <a:rPr lang="en-US" sz="3600" dirty="0"/>
              <a:t>A search in vain</a:t>
            </a:r>
          </a:p>
        </p:txBody>
      </p:sp>
    </p:spTree>
    <p:extLst>
      <p:ext uri="{BB962C8B-B14F-4D97-AF65-F5344CB8AC3E}">
        <p14:creationId xmlns:p14="http://schemas.microsoft.com/office/powerpoint/2010/main" val="14011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1DF97-7DC9-41A0-BD4D-AC8D59EC0D99}"/>
              </a:ext>
            </a:extLst>
          </p:cNvPr>
          <p:cNvSpPr>
            <a:spLocks noGrp="1"/>
          </p:cNvSpPr>
          <p:nvPr>
            <p:ph idx="1"/>
          </p:nvPr>
        </p:nvSpPr>
        <p:spPr/>
        <p:txBody>
          <a:bodyPr tIns="0" bIns="457200"/>
          <a:lstStyle/>
          <a:p>
            <a:r>
              <a:rPr lang="en-US" dirty="0"/>
              <a:t>A grand text</a:t>
            </a:r>
          </a:p>
          <a:p>
            <a:r>
              <a:rPr lang="en-US" dirty="0"/>
              <a:t>A tranquil rest</a:t>
            </a:r>
          </a:p>
        </p:txBody>
      </p:sp>
      <p:sp>
        <p:nvSpPr>
          <p:cNvPr id="3" name="Title 2">
            <a:extLst>
              <a:ext uri="{FF2B5EF4-FFF2-40B4-BE49-F238E27FC236}">
                <a16:creationId xmlns:a16="http://schemas.microsoft.com/office/drawing/2014/main" id="{A4F72270-E27A-4C94-8176-3CF7DCBF2B1F}"/>
              </a:ext>
            </a:extLst>
          </p:cNvPr>
          <p:cNvSpPr>
            <a:spLocks noGrp="1"/>
          </p:cNvSpPr>
          <p:nvPr>
            <p:ph type="title"/>
          </p:nvPr>
        </p:nvSpPr>
        <p:spPr/>
        <p:txBody>
          <a:bodyPr/>
          <a:lstStyle/>
          <a:p>
            <a:r>
              <a:rPr lang="en-US" dirty="0"/>
              <a:t>Habakkuk 3:17-19</a:t>
            </a:r>
          </a:p>
        </p:txBody>
      </p:sp>
    </p:spTree>
    <p:extLst>
      <p:ext uri="{BB962C8B-B14F-4D97-AF65-F5344CB8AC3E}">
        <p14:creationId xmlns:p14="http://schemas.microsoft.com/office/powerpoint/2010/main" val="28776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out)">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91440" bIns="1280160">
            <a:normAutofit/>
          </a:bodyPr>
          <a:lstStyle/>
          <a:p>
            <a:pPr algn="l"/>
            <a:r>
              <a:rPr lang="en-US" dirty="0"/>
              <a:t>Material objects do not offer true rest </a:t>
            </a:r>
            <a:br>
              <a:rPr lang="en-US" dirty="0"/>
            </a:br>
            <a:r>
              <a:rPr lang="en-US" dirty="0"/>
              <a:t>(3:17; 2:5, 6, 9, 13)</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Three Facts Bringing Rest</a:t>
            </a:r>
          </a:p>
        </p:txBody>
      </p:sp>
    </p:spTree>
    <p:extLst>
      <p:ext uri="{BB962C8B-B14F-4D97-AF65-F5344CB8AC3E}">
        <p14:creationId xmlns:p14="http://schemas.microsoft.com/office/powerpoint/2010/main" val="754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80BEA-890B-4EB9-B963-C5A602DD7E1F}"/>
              </a:ext>
            </a:extLst>
          </p:cNvPr>
          <p:cNvSpPr>
            <a:spLocks noGrp="1"/>
          </p:cNvSpPr>
          <p:nvPr>
            <p:ph idx="1"/>
          </p:nvPr>
        </p:nvSpPr>
        <p:spPr>
          <a:xfrm>
            <a:off x="592363" y="1784918"/>
            <a:ext cx="6200775" cy="4405426"/>
          </a:xfrm>
        </p:spPr>
        <p:txBody>
          <a:bodyPr>
            <a:normAutofit fontScale="85000" lnSpcReduction="10000"/>
          </a:bodyPr>
          <a:lstStyle/>
          <a:p>
            <a:pPr algn="l"/>
            <a:r>
              <a:rPr lang="en-US" dirty="0"/>
              <a:t>“Utter desolation”</a:t>
            </a:r>
          </a:p>
          <a:p>
            <a:pPr algn="l"/>
            <a:r>
              <a:rPr lang="en-US" dirty="0"/>
              <a:t>Noble trees destroyed</a:t>
            </a:r>
          </a:p>
          <a:p>
            <a:pPr algn="l"/>
            <a:r>
              <a:rPr lang="en-US" dirty="0"/>
              <a:t>Agricultural economy collapses</a:t>
            </a:r>
          </a:p>
          <a:p>
            <a:pPr algn="l"/>
            <a:r>
              <a:rPr lang="en-US" dirty="0"/>
              <a:t>Joy is shallow</a:t>
            </a:r>
          </a:p>
          <a:p>
            <a:pPr marL="0" indent="0">
              <a:buNone/>
            </a:pPr>
            <a:r>
              <a:rPr lang="en-US" dirty="0"/>
              <a:t>Beware lest your happiness is based upon material things rather than upon devotion </a:t>
            </a:r>
            <a:br>
              <a:rPr lang="en-US" dirty="0"/>
            </a:br>
            <a:r>
              <a:rPr lang="en-US" dirty="0"/>
              <a:t>to God.</a:t>
            </a:r>
          </a:p>
        </p:txBody>
      </p:sp>
      <p:sp>
        <p:nvSpPr>
          <p:cNvPr id="3" name="Title 2">
            <a:extLst>
              <a:ext uri="{FF2B5EF4-FFF2-40B4-BE49-F238E27FC236}">
                <a16:creationId xmlns:a16="http://schemas.microsoft.com/office/drawing/2014/main" id="{0B38A61D-675D-4D8F-AFCA-539095571A44}"/>
              </a:ext>
            </a:extLst>
          </p:cNvPr>
          <p:cNvSpPr>
            <a:spLocks noGrp="1"/>
          </p:cNvSpPr>
          <p:nvPr>
            <p:ph type="title"/>
          </p:nvPr>
        </p:nvSpPr>
        <p:spPr/>
        <p:txBody>
          <a:bodyPr>
            <a:normAutofit fontScale="90000"/>
          </a:bodyPr>
          <a:lstStyle/>
          <a:p>
            <a:r>
              <a:rPr lang="en-US" dirty="0"/>
              <a:t>Not  in  Material Possessions</a:t>
            </a:r>
          </a:p>
        </p:txBody>
      </p:sp>
    </p:spTree>
    <p:extLst>
      <p:ext uri="{BB962C8B-B14F-4D97-AF65-F5344CB8AC3E}">
        <p14:creationId xmlns:p14="http://schemas.microsoft.com/office/powerpoint/2010/main" val="195740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91440" bIns="457200">
            <a:normAutofit/>
          </a:bodyPr>
          <a:lstStyle/>
          <a:p>
            <a:pPr algn="l"/>
            <a:r>
              <a:rPr lang="en-US" dirty="0"/>
              <a:t>Material objects do not offer true rest </a:t>
            </a:r>
            <a:br>
              <a:rPr lang="en-US" dirty="0"/>
            </a:br>
            <a:r>
              <a:rPr lang="en-US" dirty="0"/>
              <a:t>(3:17; 2:5, 6, 9, 13)</a:t>
            </a:r>
          </a:p>
          <a:p>
            <a:pPr algn="l"/>
            <a:r>
              <a:rPr lang="en-US" dirty="0"/>
              <a:t>Happiness can exist regardless of circumstances (3:18)</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Three Facts Bringing Rest</a:t>
            </a:r>
          </a:p>
        </p:txBody>
      </p:sp>
    </p:spTree>
    <p:extLst>
      <p:ext uri="{BB962C8B-B14F-4D97-AF65-F5344CB8AC3E}">
        <p14:creationId xmlns:p14="http://schemas.microsoft.com/office/powerpoint/2010/main" val="35939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591504" y="120023"/>
            <a:ext cx="6526923" cy="5609036"/>
          </a:xfrm>
          <a:prstGeom prst="rect">
            <a:avLst/>
          </a:prstGeom>
          <a:noFill/>
        </p:spPr>
        <p:txBody>
          <a:bodyPr wrap="square">
            <a:spAutoFit/>
          </a:bodyPr>
          <a:lstStyle/>
          <a:p>
            <a:pPr marR="0" algn="ctr">
              <a:spcBef>
                <a:spcPts val="600"/>
              </a:spcBef>
              <a:spcAft>
                <a:spcPts val="600"/>
              </a:spcAft>
            </a:pPr>
            <a:r>
              <a:rPr lang="en-US" sz="4000" b="1" dirty="0"/>
              <a:t>A foolish wish</a:t>
            </a:r>
          </a:p>
          <a:p>
            <a:pPr marL="231775" marR="0" indent="-231775">
              <a:lnSpc>
                <a:spcPct val="120000"/>
              </a:lnSpc>
              <a:spcBef>
                <a:spcPts val="600"/>
              </a:spcBef>
              <a:spcAft>
                <a:spcPts val="600"/>
              </a:spcAft>
              <a:buFont typeface="Arial" panose="020B0604020202020204" pitchFamily="34" charset="0"/>
              <a:buChar char="•"/>
            </a:pPr>
            <a:r>
              <a:rPr lang="en-US" sz="3600" dirty="0"/>
              <a:t>Injustice would continue; economy would worsen; national conscience would fail; government’s corruption would deepen.</a:t>
            </a:r>
          </a:p>
          <a:p>
            <a:pPr marL="231775" indent="-231775">
              <a:lnSpc>
                <a:spcPct val="120000"/>
              </a:lnSpc>
              <a:spcBef>
                <a:spcPts val="600"/>
              </a:spcBef>
              <a:spcAft>
                <a:spcPts val="600"/>
              </a:spcAft>
              <a:buFont typeface="Arial" panose="020B0604020202020204" pitchFamily="34" charset="0"/>
              <a:buChar char="•"/>
            </a:pPr>
            <a:r>
              <a:rPr lang="en-US" sz="3600" dirty="0"/>
              <a:t>There was nothing positive about life. Nothing!</a:t>
            </a:r>
            <a:endParaRPr lang="en-US" sz="60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9930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B04B-F917-4450-8348-D0A11C727B31}"/>
              </a:ext>
            </a:extLst>
          </p:cNvPr>
          <p:cNvSpPr>
            <a:spLocks noGrp="1"/>
          </p:cNvSpPr>
          <p:nvPr>
            <p:ph type="title"/>
          </p:nvPr>
        </p:nvSpPr>
        <p:spPr>
          <a:xfrm>
            <a:off x="409575" y="753228"/>
            <a:ext cx="7168384" cy="1080938"/>
          </a:xfrm>
        </p:spPr>
        <p:txBody>
          <a:bodyPr>
            <a:normAutofit/>
          </a:bodyPr>
          <a:lstStyle/>
          <a:p>
            <a:r>
              <a:rPr lang="en-US" dirty="0"/>
              <a:t>The Prophet Found Peace</a:t>
            </a:r>
          </a:p>
        </p:txBody>
      </p:sp>
      <p:sp>
        <p:nvSpPr>
          <p:cNvPr id="3" name="Content Placeholder 2">
            <a:extLst>
              <a:ext uri="{FF2B5EF4-FFF2-40B4-BE49-F238E27FC236}">
                <a16:creationId xmlns:a16="http://schemas.microsoft.com/office/drawing/2014/main" id="{435501C2-412D-4BFB-B2D9-CA0FD3A532B7}"/>
              </a:ext>
            </a:extLst>
          </p:cNvPr>
          <p:cNvSpPr>
            <a:spLocks noGrp="1"/>
          </p:cNvSpPr>
          <p:nvPr>
            <p:ph idx="1"/>
          </p:nvPr>
        </p:nvSpPr>
        <p:spPr>
          <a:xfrm>
            <a:off x="409575" y="2336873"/>
            <a:ext cx="8671363" cy="3599316"/>
          </a:xfrm>
        </p:spPr>
        <p:txBody>
          <a:bodyPr>
            <a:normAutofit/>
          </a:bodyPr>
          <a:lstStyle/>
          <a:p>
            <a:pPr marL="0" indent="0" algn="ctr">
              <a:buNone/>
            </a:pPr>
            <a:r>
              <a:rPr lang="en-US" dirty="0"/>
              <a:t>Happiness was found in God’s power NOT life’s circumstances</a:t>
            </a:r>
          </a:p>
        </p:txBody>
      </p:sp>
    </p:spTree>
    <p:extLst>
      <p:ext uri="{BB962C8B-B14F-4D97-AF65-F5344CB8AC3E}">
        <p14:creationId xmlns:p14="http://schemas.microsoft.com/office/powerpoint/2010/main" val="17016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E6423-5E05-47B1-B05A-160F9C14E678}"/>
              </a:ext>
            </a:extLst>
          </p:cNvPr>
          <p:cNvSpPr>
            <a:spLocks noGrp="1"/>
          </p:cNvSpPr>
          <p:nvPr>
            <p:ph idx="1"/>
          </p:nvPr>
        </p:nvSpPr>
        <p:spPr>
          <a:xfrm>
            <a:off x="462455" y="467477"/>
            <a:ext cx="11340662" cy="4756163"/>
          </a:xfrm>
        </p:spPr>
        <p:txBody>
          <a:bodyPr tIns="1005840" bIns="0">
            <a:normAutofit/>
          </a:bodyPr>
          <a:lstStyle/>
          <a:p>
            <a:r>
              <a:rPr lang="en-US" dirty="0"/>
              <a:t>Begins with a knowledge of God</a:t>
            </a:r>
          </a:p>
          <a:p>
            <a:r>
              <a:rPr lang="en-US" dirty="0"/>
              <a:t>Knowledge of God brings “peace” </a:t>
            </a:r>
            <a:br>
              <a:rPr lang="en-US" dirty="0"/>
            </a:br>
            <a:r>
              <a:rPr lang="en-US" dirty="0"/>
              <a:t>(John 14:27; 15:11)</a:t>
            </a:r>
          </a:p>
          <a:p>
            <a:r>
              <a:rPr lang="en-US" dirty="0"/>
              <a:t>Peace leads to a trustful focus (3:18)</a:t>
            </a:r>
          </a:p>
          <a:p>
            <a:r>
              <a:rPr lang="en-US" dirty="0"/>
              <a:t>Focus leads to inner happiness</a:t>
            </a:r>
          </a:p>
        </p:txBody>
      </p:sp>
      <p:sp>
        <p:nvSpPr>
          <p:cNvPr id="3" name="Title 2">
            <a:extLst>
              <a:ext uri="{FF2B5EF4-FFF2-40B4-BE49-F238E27FC236}">
                <a16:creationId xmlns:a16="http://schemas.microsoft.com/office/drawing/2014/main" id="{7C21F172-E1CE-47CC-87D3-F8C3DAA79551}"/>
              </a:ext>
            </a:extLst>
          </p:cNvPr>
          <p:cNvSpPr>
            <a:spLocks noGrp="1"/>
          </p:cNvSpPr>
          <p:nvPr>
            <p:ph type="title"/>
          </p:nvPr>
        </p:nvSpPr>
        <p:spPr/>
        <p:txBody>
          <a:bodyPr/>
          <a:lstStyle/>
          <a:p>
            <a:r>
              <a:rPr lang="en-US" dirty="0"/>
              <a:t>Developing inner happiness?</a:t>
            </a:r>
          </a:p>
        </p:txBody>
      </p:sp>
    </p:spTree>
    <p:extLst>
      <p:ext uri="{BB962C8B-B14F-4D97-AF65-F5344CB8AC3E}">
        <p14:creationId xmlns:p14="http://schemas.microsoft.com/office/powerpoint/2010/main" val="6760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1672</TotalTime>
  <Words>547</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Tahoma</vt:lpstr>
      <vt:lpstr>Trebuchet MS</vt:lpstr>
      <vt:lpstr>Times New Roman</vt:lpstr>
      <vt:lpstr>Alpaca Scarlett Demo</vt:lpstr>
      <vt:lpstr>Arial</vt:lpstr>
      <vt:lpstr>MS Mincho</vt:lpstr>
      <vt:lpstr>Berlin</vt:lpstr>
      <vt:lpstr>The Struggle Is Over!</vt:lpstr>
      <vt:lpstr>PowerPoint Presentation</vt:lpstr>
      <vt:lpstr>Habakkuk 3:17-19</vt:lpstr>
      <vt:lpstr>Three Facts Bringing Rest</vt:lpstr>
      <vt:lpstr>Not  in  Material Possessions</vt:lpstr>
      <vt:lpstr>Three Facts Bringing Rest</vt:lpstr>
      <vt:lpstr>PowerPoint Presentation</vt:lpstr>
      <vt:lpstr>The Prophet Found Peace</vt:lpstr>
      <vt:lpstr>Developing inner happiness?</vt:lpstr>
      <vt:lpstr>PowerPoint Presentation</vt:lpstr>
      <vt:lpstr>Three Facts</vt:lpstr>
      <vt:lpstr>Habakkuk’s Last Words</vt:lpstr>
      <vt:lpstr>PowerPoint Presentation</vt:lpstr>
      <vt:lpstr>Two Questions</vt:lpstr>
      <vt:lpstr>PowerPoint Presentation</vt:lpstr>
      <vt:lpstr>History Verified Habakkuk!</vt:lpstr>
      <vt:lpstr>PowerPoint Presentation</vt:lpstr>
      <vt:lpstr>Where Are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109</cp:revision>
  <dcterms:created xsi:type="dcterms:W3CDTF">2021-02-02T13:25:37Z</dcterms:created>
  <dcterms:modified xsi:type="dcterms:W3CDTF">2021-04-29T02:08:41Z</dcterms:modified>
</cp:coreProperties>
</file>